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332" autoAdjust="0"/>
  </p:normalViewPr>
  <p:slideViewPr>
    <p:cSldViewPr snapToGrid="0">
      <p:cViewPr varScale="1">
        <p:scale>
          <a:sx n="111" d="100"/>
          <a:sy n="111" d="100"/>
        </p:scale>
        <p:origin x="-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35461-62B9-44D8-ABAC-A2FD48B7045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9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4869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9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55580-0ED6-4561-AC86-368D1C066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9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1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02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0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1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8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9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4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35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3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4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6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6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7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4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5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8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7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7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9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0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1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2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84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8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4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58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87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8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9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9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7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58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66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6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42E7F-C02C-4653-B661-057DB1F86F20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5B168-FA49-48D5-A58B-E88D41AD87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584" name="TextBox 4"/>
          <p:cNvSpPr txBox="1"/>
          <p:nvPr/>
        </p:nvSpPr>
        <p:spPr>
          <a:xfrm>
            <a:off x="4171950" y="2281727"/>
            <a:ext cx="7689124" cy="176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результативности профессиональной</a:t>
            </a:r>
          </a:p>
          <a:p>
            <a:r>
              <a:rPr lang="ru-RU" sz="2800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педагогического работника Республики </a:t>
            </a:r>
            <a:r>
              <a:rPr lang="ru-RU" sz="2800" b="1" i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 (методические рекомендации)</a:t>
            </a:r>
            <a:endParaRPr lang="ru-RU" sz="2800" b="1" i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85" name="TextBox 5"/>
          <p:cNvSpPr txBox="1"/>
          <p:nvPr/>
        </p:nvSpPr>
        <p:spPr>
          <a:xfrm>
            <a:off x="5390973" y="4563454"/>
            <a:ext cx="6675690" cy="115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006666"/>
                </a:solidFill>
                <a:latin typeface="Times New Roman" panose="02020603050405020304" pitchFamily="18" charset="0"/>
                <a:ea typeface="Roboto Light" pitchFamily="2" charset="0"/>
                <a:cs typeface="Times New Roman" panose="02020603050405020304" pitchFamily="18" charset="0"/>
              </a:rPr>
              <a:t>И.А</a:t>
            </a:r>
            <a:r>
              <a:rPr lang="ru-RU" sz="2400" b="1" i="1" dirty="0">
                <a:solidFill>
                  <a:srgbClr val="006666"/>
                </a:solidFill>
                <a:latin typeface="Times New Roman" panose="02020603050405020304" pitchFamily="18" charset="0"/>
                <a:ea typeface="Roboto Light" pitchFamily="2" charset="0"/>
                <a:cs typeface="Times New Roman" panose="02020603050405020304" pitchFamily="18" charset="0"/>
              </a:rPr>
              <a:t>. Николаевская, методист </a:t>
            </a:r>
          </a:p>
          <a:p>
            <a:pPr algn="r"/>
            <a:r>
              <a:rPr lang="ru-RU" sz="2400" b="1" i="1" dirty="0">
                <a:solidFill>
                  <a:srgbClr val="006666"/>
                </a:solidFill>
                <a:latin typeface="Times New Roman" panose="02020603050405020304" pitchFamily="18" charset="0"/>
                <a:ea typeface="Roboto Light" pitchFamily="2" charset="0"/>
                <a:cs typeface="Times New Roman" panose="02020603050405020304" pitchFamily="18" charset="0"/>
              </a:rPr>
              <a:t>по профессиональному  развитию </a:t>
            </a:r>
            <a:r>
              <a:rPr lang="ru-RU" sz="2400" b="1" i="1" dirty="0" smtClean="0">
                <a:solidFill>
                  <a:srgbClr val="006666"/>
                </a:solidFill>
                <a:latin typeface="Times New Roman" panose="02020603050405020304" pitchFamily="18" charset="0"/>
                <a:ea typeface="Roboto Light" pitchFamily="2" charset="0"/>
                <a:cs typeface="Times New Roman" panose="02020603050405020304" pitchFamily="18" charset="0"/>
              </a:rPr>
              <a:t>педагогов</a:t>
            </a:r>
            <a:endParaRPr lang="ru-RU" sz="2400" b="1" i="1" dirty="0">
              <a:solidFill>
                <a:srgbClr val="006666"/>
              </a:solidFill>
              <a:latin typeface="Times New Roman" panose="02020603050405020304" pitchFamily="18" charset="0"/>
              <a:ea typeface="Roboto Light" pitchFamily="2" charset="0"/>
              <a:cs typeface="Times New Roman" panose="02020603050405020304" pitchFamily="18" charset="0"/>
            </a:endParaRPr>
          </a:p>
        </p:txBody>
      </p:sp>
      <p:sp>
        <p:nvSpPr>
          <p:cNvPr id="1048586" name="TextBox 6"/>
          <p:cNvSpPr txBox="1"/>
          <p:nvPr/>
        </p:nvSpPr>
        <p:spPr>
          <a:xfrm>
            <a:off x="9006685" y="5727490"/>
            <a:ext cx="2958125" cy="1056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6666"/>
                </a:solidFill>
                <a:latin typeface="+mj-lt"/>
                <a:ea typeface="Roboto Light" pitchFamily="2" charset="0"/>
              </a:rPr>
              <a:t>Информационно-методический отдел Управления образования ИКМО </a:t>
            </a:r>
            <a:r>
              <a:rPr lang="ru-RU" sz="1600" b="1" dirty="0" err="1" smtClean="0">
                <a:solidFill>
                  <a:srgbClr val="006666"/>
                </a:solidFill>
                <a:latin typeface="+mj-lt"/>
                <a:ea typeface="Roboto Light" pitchFamily="2" charset="0"/>
              </a:rPr>
              <a:t>г.Казани</a:t>
            </a:r>
            <a:endParaRPr lang="ru-RU" sz="1600" b="1" dirty="0">
              <a:solidFill>
                <a:srgbClr val="006666"/>
              </a:solidFill>
              <a:latin typeface="+mj-lt"/>
              <a:ea typeface="Roboto Ligh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Таблица 5"/>
          <p:cNvGraphicFramePr>
            <a:graphicFrameLocks noGrp="1"/>
          </p:cNvGraphicFramePr>
          <p:nvPr/>
        </p:nvGraphicFramePr>
        <p:xfrm>
          <a:off x="161924" y="342898"/>
          <a:ext cx="11782425" cy="6379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420"/>
                <a:gridCol w="10109960"/>
                <a:gridCol w="808045"/>
              </a:tblGrid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8481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</a:t>
                      </a:r>
                      <a:r>
                        <a:rPr lang="ru-RU" sz="18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Отчество</a:t>
                      </a:r>
                      <a:r>
                        <a:rPr lang="ru-RU" sz="18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842437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Должность, по которой аттестуется работник (дополнительно указывается преподаваемый  предмет, специальность, для педагогических работников дополнительного образования детей – профиль, направление образовательной деятельности; для методистов – направление методической работы)</a:t>
                      </a:r>
                      <a:endParaRPr lang="ru-RU" sz="16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2945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работы </a:t>
                      </a:r>
                      <a:r>
                        <a:rPr lang="ru-RU" sz="16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полное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учреждения в соответствии с Уставом, с какого года работает в данном учреждении</a:t>
                      </a:r>
                      <a:r>
                        <a:rPr lang="ru-RU" sz="14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Населенный пункт (город, район</a:t>
                      </a:r>
                      <a:r>
                        <a:rPr lang="ru-RU" sz="1600" dirty="0" smtClean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Стаж (педагогический)</a:t>
                      </a:r>
                      <a:endParaRPr lang="ru-RU" sz="16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Стаж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должности)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76585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(уровень образования, наименование учреждения высшего, среднего профессионального образования, квалификация по диплому, реквизиты диплома с указанием даты выдачи)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Ученая степень, год присвоения (при наличии)  (реквизиты удостоверяющего документа) </a:t>
                      </a:r>
                      <a:endParaRPr lang="ru-RU" sz="16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1212009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Курсы повышения квалификации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(тематика курсов, количество учебных часов, место проведения, наименование образовательного учреждения, реквизиты документа по итогам обучения с указанием даты выдачи)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Профессиональная переподготовка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(при наличии) (наименование образовательного учреждения, где проводилась профессиональная переподготовка, количество учебных часов, полученная квалификация, реквизиты документа по итогам обучения с указанием даты выдачи)</a:t>
                      </a:r>
                      <a:endParaRPr lang="ru-RU" sz="14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331313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Квалификационная категория (имеющаяся), дата присвоения и окончания срока действия квалификационной категории</a:t>
                      </a:r>
                      <a:endParaRPr lang="ru-RU" sz="16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  <a:tr h="459511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и отраслевые награды, включая Почетные грамоты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(полное наименование награды,  год награждения)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поощрения </a:t>
                      </a:r>
                      <a:r>
                        <a:rPr lang="ru-RU" sz="1400" dirty="0">
                          <a:solidFill>
                            <a:srgbClr val="0066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(Благодарственные письма и др.) </a:t>
                      </a:r>
                      <a:endParaRPr lang="ru-RU" sz="1400" dirty="0">
                        <a:solidFill>
                          <a:srgbClr val="00666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24" marR="24724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 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 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724" marR="24724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Рисунок 18"/>
          <p:cNvPicPr>
            <a:picLocks noChangeAspect="1"/>
          </p:cNvPicPr>
          <p:nvPr/>
        </p:nvPicPr>
        <p:blipFill rotWithShape="1">
          <a:blip r:embed="rId3" cstate="print"/>
          <a:srcRect l="5399" t="29714" r="49517" b="34883"/>
          <a:stretch>
            <a:fillRect/>
          </a:stretch>
        </p:blipFill>
        <p:spPr>
          <a:xfrm>
            <a:off x="-25701" y="8546"/>
            <a:ext cx="12222107" cy="6843486"/>
          </a:xfrm>
          <a:prstGeom prst="rect">
            <a:avLst/>
          </a:prstGeom>
        </p:spPr>
      </p:pic>
      <p:sp>
        <p:nvSpPr>
          <p:cNvPr id="1048587" name="TextBox 5"/>
          <p:cNvSpPr txBox="1"/>
          <p:nvPr/>
        </p:nvSpPr>
        <p:spPr>
          <a:xfrm>
            <a:off x="1841471" y="9694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Сведения </a:t>
            </a:r>
            <a:r>
              <a:rPr 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профессиональном рейтинге и достижениях за последние 5 лет (</a:t>
            </a:r>
            <a:r>
              <a:rPr lang="ru-RU" sz="2000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педагогических работников – претендентов на первую или высшую квалификационную категорию</a:t>
            </a:r>
            <a:r>
              <a:rPr lang="ru-RU" sz="2000" b="1" i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88" name="AutoShape 6" descr="Международная научно-практическая конференция «Инновационные технологии в образовании и науке»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589" name="Прямоугольник 9"/>
          <p:cNvSpPr/>
          <p:nvPr/>
        </p:nvSpPr>
        <p:spPr>
          <a:xfrm>
            <a:off x="639097" y="1112603"/>
            <a:ext cx="1096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2.3. Участие в экспертных комиссиях, экспертных советах,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в жюри конкурсов</a:t>
            </a:r>
            <a:endParaRPr lang="ru-RU" sz="1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194305" name="Таблица 10"/>
          <p:cNvGraphicFramePr>
            <a:graphicFrameLocks noGrp="1"/>
          </p:cNvGraphicFramePr>
          <p:nvPr/>
        </p:nvGraphicFramePr>
        <p:xfrm>
          <a:off x="639095" y="1481935"/>
          <a:ext cx="11159614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5549"/>
                <a:gridCol w="4329802"/>
                <a:gridCol w="2154263"/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и функции комиссии, наименование  учреждения, при которой создана комиссия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(образовательное учреждение, район, город, республика)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участия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48590" name="Прямоугольник 12"/>
          <p:cNvSpPr/>
          <p:nvPr/>
        </p:nvSpPr>
        <p:spPr>
          <a:xfrm>
            <a:off x="639095" y="2536448"/>
            <a:ext cx="11159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2.4. Результаты диагностики профессиональных компетенций по итогам внешнего мониторинга в рамках Персонифицированной системы повышения квалификации работников образования РТ (в случае отсутствия результатов, указать год планируемого повышения квалификации)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194306" name="Таблица 13"/>
          <p:cNvGraphicFramePr>
            <a:graphicFrameLocks noGrp="1"/>
          </p:cNvGraphicFramePr>
          <p:nvPr/>
        </p:nvGraphicFramePr>
        <p:xfrm>
          <a:off x="639095" y="3539820"/>
          <a:ext cx="11159614" cy="115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6173"/>
                <a:gridCol w="2672364"/>
                <a:gridCol w="2986173"/>
                <a:gridCol w="2514904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Профессиональные компетенции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Современные нормативно-правовые основы образования, 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Предметные компетенции, 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Психолого-педагогические и коммуникативные компетенции, 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Методические компетенции, 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48591" name="Прямоугольник 15"/>
          <p:cNvSpPr/>
          <p:nvPr/>
        </p:nvSpPr>
        <p:spPr>
          <a:xfrm>
            <a:off x="1984375" y="4747325"/>
            <a:ext cx="782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2.5.1. Проведенные открытые уроки, занятия, мероприятия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94307" name="Таблица 16"/>
          <p:cNvGraphicFramePr>
            <a:graphicFrameLocks noGrp="1"/>
          </p:cNvGraphicFramePr>
          <p:nvPr/>
        </p:nvGraphicFramePr>
        <p:xfrm>
          <a:off x="639095" y="5110116"/>
          <a:ext cx="11159613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8412"/>
                <a:gridCol w="2252777"/>
                <a:gridCol w="3099954"/>
                <a:gridCol w="4343065"/>
                <a:gridCol w="855405"/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   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Тема, класс (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(образовательное учреждение, район, город, межрегиональный, республиканский, федеральный, международный уровень)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Форма,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тематика, кем организовано мероприятие, в рамках которого проводились открытый урок, занятие, мероприятие (заседание методического объединения, предметная неделя, семинар, конкурс и  др.)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TextBox 5"/>
          <p:cNvSpPr txBox="1"/>
          <p:nvPr/>
        </p:nvSpPr>
        <p:spPr>
          <a:xfrm>
            <a:off x="1841471" y="9694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Сведения </a:t>
            </a:r>
            <a:r>
              <a:rPr 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профессиональном рейтинге и достижениях за последние 5 лет (</a:t>
            </a:r>
            <a:r>
              <a:rPr lang="ru-RU" sz="2000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педагогических работников – претендентов на первую или высшую квалификационную категорию</a:t>
            </a:r>
            <a:r>
              <a:rPr lang="ru-RU" sz="2000" b="1" i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6" name="AutoShape 6" descr="Международная научно-практическая конференция «Инновационные технологии в образовании и науке»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597" name="Прямоугольник 1"/>
          <p:cNvSpPr/>
          <p:nvPr/>
        </p:nvSpPr>
        <p:spPr>
          <a:xfrm>
            <a:off x="1476375" y="1112603"/>
            <a:ext cx="8718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255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2.5.2. Проведение,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выступление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на семинарах </a:t>
            </a:r>
            <a:endParaRPr lang="ru-RU" sz="1600" b="1" dirty="0">
              <a:solidFill>
                <a:srgbClr val="0066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194308" name="Таблица 2"/>
          <p:cNvGraphicFramePr>
            <a:graphicFrameLocks noGrp="1"/>
          </p:cNvGraphicFramePr>
          <p:nvPr/>
        </p:nvGraphicFramePr>
        <p:xfrm>
          <a:off x="457201" y="1481935"/>
          <a:ext cx="11191874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0348"/>
                <a:gridCol w="2266201"/>
                <a:gridCol w="3869743"/>
                <a:gridCol w="3064725"/>
                <a:gridCol w="1380857"/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выступления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 (образовательное учреждение, район, город, зональный, республиканский, федеральный, международный уровень)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семинара, кем и для кого организован, место проведения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48598" name="Прямоугольник 3"/>
          <p:cNvSpPr/>
          <p:nvPr/>
        </p:nvSpPr>
        <p:spPr>
          <a:xfrm>
            <a:off x="2190751" y="3105835"/>
            <a:ext cx="9382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255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2.5.3.  Выступления на конференциях,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форумах, педагогических чтениях</a:t>
            </a:r>
            <a:endParaRPr lang="ru-RU" sz="1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48599" name="Прямоугольник 4"/>
          <p:cNvSpPr/>
          <p:nvPr/>
        </p:nvSpPr>
        <p:spPr>
          <a:xfrm>
            <a:off x="457201" y="3530257"/>
            <a:ext cx="11287124" cy="1158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2.6. Результаты участия в конкурсах (конкурс в рамках реализации приоритетного национального проекта «Образование», конкурсы профессионального мастерства, методические конкурсы и др.),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грантах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(объединены 2 таблицы)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TextBox 5"/>
          <p:cNvSpPr txBox="1"/>
          <p:nvPr/>
        </p:nvSpPr>
        <p:spPr>
          <a:xfrm>
            <a:off x="1831975" y="283040"/>
            <a:ext cx="8352928" cy="70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учебно-воспитательной работы за последние 3-5 </a:t>
            </a:r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sz="2000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04" name="AutoShape 6" descr="Международная научно-практическая конференция «Инновационные технологии в образовании и науке»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605" name="Прямоугольник 1"/>
          <p:cNvSpPr/>
          <p:nvPr/>
        </p:nvSpPr>
        <p:spPr>
          <a:xfrm>
            <a:off x="457201" y="875801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06" name="Прямоугольник 4"/>
          <p:cNvSpPr/>
          <p:nvPr/>
        </p:nvSpPr>
        <p:spPr>
          <a:xfrm>
            <a:off x="457201" y="3530257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48607" name="Прямоугольник 7"/>
          <p:cNvSpPr/>
          <p:nvPr/>
        </p:nvSpPr>
        <p:spPr>
          <a:xfrm>
            <a:off x="457201" y="805852"/>
            <a:ext cx="11287124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3.11. Организация предметно - развивающей среды </a:t>
            </a: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(для воспитателей ГПД, школ-интернатов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КР заканчивается на этом пункте.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КР для методистов отдельная! Адаптированная в соответствии с направлением деятельности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48608" name="Прямоугольник 9"/>
          <p:cNvSpPr/>
          <p:nvPr/>
        </p:nvSpPr>
        <p:spPr>
          <a:xfrm>
            <a:off x="247651" y="1982720"/>
            <a:ext cx="11287124" cy="891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3.23.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Эффективность использования современных  информационных технологий, мультимедийных средств в  профессиональной  деятельности, образовательной практике</a:t>
            </a:r>
            <a:endParaRPr lang="ru-RU" sz="1400" b="1" dirty="0">
              <a:solidFill>
                <a:srgbClr val="0066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(Для всех категорий педагогических работников</a:t>
            </a:r>
            <a:r>
              <a:rPr lang="ru-RU" b="1" i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 -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УБРАЛИ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94309" name="Таблица 10"/>
          <p:cNvGraphicFramePr>
            <a:graphicFrameLocks noGrp="1"/>
          </p:cNvGraphicFramePr>
          <p:nvPr/>
        </p:nvGraphicFramePr>
        <p:xfrm>
          <a:off x="457201" y="3267248"/>
          <a:ext cx="11201398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8907"/>
                <a:gridCol w="4312491"/>
              </a:tblGrid>
              <a:tr h="399359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средства используются 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проигрыватель, проектор, компьютер, интерактивная доска и т.д.)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33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часто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31517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каких целях (мотивация обучающихся, актуализация знаний, проведение тестирование, педагогический мониторинг, учебное документирование в информационной системе «Электронное образование Республики Татарстан, электронные презентации методического опыта, обогащение творческой лаборатории за счет электронных учебных программ, презентаций и др.)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TextBox 5"/>
          <p:cNvSpPr txBox="1"/>
          <p:nvPr/>
        </p:nvSpPr>
        <p:spPr>
          <a:xfrm>
            <a:off x="1831975" y="28304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часть</a:t>
            </a:r>
            <a:endParaRPr lang="ru-RU" sz="2000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3" name="AutoShape 6" descr="Международная научно-практическая конференция «Инновационные технологии в образовании и науке»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614" name="Прямоугольник 1"/>
          <p:cNvSpPr/>
          <p:nvPr/>
        </p:nvSpPr>
        <p:spPr>
          <a:xfrm>
            <a:off x="457201" y="875801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5" name="Прямоугольник 4"/>
          <p:cNvSpPr/>
          <p:nvPr/>
        </p:nvSpPr>
        <p:spPr>
          <a:xfrm>
            <a:off x="457201" y="3530257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48616" name="Прямоугольник 2"/>
          <p:cNvSpPr/>
          <p:nvPr/>
        </p:nvSpPr>
        <p:spPr>
          <a:xfrm>
            <a:off x="364877" y="1060467"/>
            <a:ext cx="11287124" cy="5400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Подпись аттестуемого работника            ______________                 (расшифровка подписи)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Заверяю достоверность сведений в карте результативности профессиональной деятельности __________________________________________ и подлинность документов, 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(должность, ФИО аттестуемого работника) представленных мне аттестуемым работником в подтверждение своих достижений и результатов.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/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 уровень квалификации (указывается должность) соответствует (не соответствует) требованиям, предъявляемым к первой (высшей) квалификационной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  - УБРАЛИ!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Рекомендации руководителя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ОО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_____________________________________________________________________________________________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Руководитель образовательной организации         (подпись)        (расшифровка подписи)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(указывается должность и наименование организации)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Заместитель начальника отдела образования по учебной части (</a:t>
            </a: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указывается должность и наименование организации)</a:t>
            </a:r>
            <a:endParaRPr lang="ru-RU" sz="1600" b="1" i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600" b="1" dirty="0">
              <a:solidFill>
                <a:srgbClr val="00666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Дата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___________________________</a:t>
            </a:r>
            <a:endParaRPr lang="ru-RU" sz="1600" b="1" dirty="0">
              <a:solidFill>
                <a:srgbClr val="0066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TextBox 5"/>
          <p:cNvSpPr txBox="1"/>
          <p:nvPr/>
        </p:nvSpPr>
        <p:spPr>
          <a:xfrm>
            <a:off x="471487" y="160338"/>
            <a:ext cx="11287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результативности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деятельности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работника Республики Татарстан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педагога-наставника, педагога -методиста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29" name="AutoShape 6" descr="Международная научно-практическая конференция «Инновационные технологии в образовании и науке»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630" name="Прямоугольник 1"/>
          <p:cNvSpPr/>
          <p:nvPr/>
        </p:nvSpPr>
        <p:spPr>
          <a:xfrm>
            <a:off x="457201" y="875801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31" name="Прямоугольник 4"/>
          <p:cNvSpPr/>
          <p:nvPr/>
        </p:nvSpPr>
        <p:spPr>
          <a:xfrm>
            <a:off x="457201" y="3530257"/>
            <a:ext cx="11287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48632" name="Прямоугольник 3"/>
          <p:cNvSpPr/>
          <p:nvPr/>
        </p:nvSpPr>
        <p:spPr>
          <a:xfrm>
            <a:off x="-25957" y="944934"/>
            <a:ext cx="11965544" cy="5692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Показатели профессиональной деятельности за последние 5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лет:</a:t>
            </a:r>
          </a:p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методическим объединением, рабочими группами, проблемными группами, временными творческими коллективами (или участие в проблемных группах, временных творческих коллективах)</a:t>
            </a:r>
          </a:p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экспертных комиссиях, экспертных советах, в жюри конкурсов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(личное)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программах, проектах, в НПК, семинарах, форумах и др., сотрудничество с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ВУЗами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разработкой программно-методического сопровождения образовательного процесса, в </a:t>
            </a:r>
            <a:r>
              <a:rPr lang="ru-RU" b="1" dirty="0" err="1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методическое сопровождение реализации инновационных образовательных программ и проектов в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Выступления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семинарах, конференциях, педагогических 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чтениях,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публикации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поддержка (сопровождение) педагогических работников, направленная на их профессиональное развитие и преодоление профессиональных дефицитов в рамках реализации ИОМ (</a:t>
            </a: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педагогов-методистов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Наставничество/сопровождение профессионального развития педагогов (</a:t>
            </a: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педагогов-наставников)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педагогической практикой студентов (</a:t>
            </a:r>
            <a:r>
              <a:rPr lang="ru-RU" b="1" i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учителей общеобразовательных организаций)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авторских подходов и методических разработок в области наставнической деятельности в образовательной организации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вклад в повышение качества образования (совершенствование методов обучения и воспитания, участие в разработке программно-методического сопровождения образовательного процесса, в том числе экспериментальной и инновационной деятельности, участие в социально-значимых инициативах, мероприятиях педагогических сообществ) 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в подготовке педагогических работников, в </a:t>
            </a:r>
            <a:r>
              <a:rPr lang="ru-RU" b="1" dirty="0" err="1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молодых педагогов, к участию в конкурсах, грантах профессионального (педагогического) мастерства 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636" name="Прямоугольник 2"/>
          <p:cNvSpPr/>
          <p:nvPr/>
        </p:nvSpPr>
        <p:spPr>
          <a:xfrm>
            <a:off x="1036776" y="126899"/>
            <a:ext cx="10177131" cy="3393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>
              <a:solidFill>
                <a:srgbClr val="006666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4400" b="1" dirty="0" smtClean="0">
              <a:solidFill>
                <a:srgbClr val="006666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4400" b="1" dirty="0">
              <a:solidFill>
                <a:srgbClr val="006666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4400" b="1" dirty="0" smtClean="0">
                <a:solidFill>
                  <a:srgbClr val="006666"/>
                </a:solidFill>
                <a:latin typeface="+mj-lt"/>
                <a:ea typeface="+mj-ea"/>
                <a:cs typeface="+mj-cs"/>
              </a:rPr>
              <a:t>Большое спасибо!</a:t>
            </a:r>
          </a:p>
          <a:p>
            <a:pPr algn="ctr"/>
            <a:r>
              <a:rPr lang="ru-RU" sz="4400" b="1" dirty="0" err="1" smtClean="0">
                <a:solidFill>
                  <a:srgbClr val="006666"/>
                </a:solidFill>
                <a:latin typeface="+mj-lt"/>
                <a:ea typeface="+mj-ea"/>
                <a:cs typeface="+mj-cs"/>
              </a:rPr>
              <a:t>Игътибарыгыз</a:t>
            </a:r>
            <a:r>
              <a:rPr lang="ru-RU" sz="4400" b="1" dirty="0" smtClean="0">
                <a:solidFill>
                  <a:srgbClr val="006666"/>
                </a:solidFill>
                <a:latin typeface="+mj-lt"/>
                <a:ea typeface="+mj-ea"/>
                <a:cs typeface="+mj-cs"/>
              </a:rPr>
              <a:t> </a:t>
            </a:r>
            <a:r>
              <a:rPr lang="tt-RU" sz="4400" b="1" dirty="0" smtClean="0">
                <a:solidFill>
                  <a:srgbClr val="006666"/>
                </a:solidFill>
                <a:latin typeface="+mj-lt"/>
                <a:ea typeface="+mj-ea"/>
                <a:cs typeface="+mj-cs"/>
              </a:rPr>
              <a:t>өчен зур рәхмәт!</a:t>
            </a:r>
            <a:endParaRPr lang="ru-RU" sz="4400" b="1" dirty="0" smtClean="0">
              <a:solidFill>
                <a:srgbClr val="006666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Microsoft Office PowerPoint</Application>
  <PresentationFormat>Произвольный</PresentationFormat>
  <Paragraphs>150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2023-05-17T18:28:31Z</dcterms:created>
  <dcterms:modified xsi:type="dcterms:W3CDTF">2023-09-21T13:41:18Z</dcterms:modified>
</cp:coreProperties>
</file>